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9" r:id="rId6"/>
    <p:sldId id="261" r:id="rId7"/>
    <p:sldId id="260" r:id="rId8"/>
    <p:sldId id="262" r:id="rId9"/>
    <p:sldId id="263" r:id="rId10"/>
    <p:sldId id="264" r:id="rId11"/>
    <p:sldId id="265" r:id="rId12"/>
    <p:sldId id="266" r:id="rId13"/>
    <p:sldId id="267" r:id="rId14"/>
    <p:sldId id="268"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EB885-2BB6-4502-9102-AD9D826FF302}" type="datetimeFigureOut">
              <a:rPr lang="it-IT" smtClean="0"/>
              <a:t>30/05/2018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71F8D-5D23-4725-AC3D-E14D7BD57482}" type="slidenum">
              <a:rPr lang="it-IT" smtClean="0"/>
              <a:t>‹N›</a:t>
            </a:fld>
            <a:endParaRPr lang="it-IT"/>
          </a:p>
        </p:txBody>
      </p:sp>
    </p:spTree>
    <p:extLst>
      <p:ext uri="{BB962C8B-B14F-4D97-AF65-F5344CB8AC3E}">
        <p14:creationId xmlns:p14="http://schemas.microsoft.com/office/powerpoint/2010/main" val="36983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F571F8D-5D23-4725-AC3D-E14D7BD57482}" type="slidenum">
              <a:rPr lang="it-IT" smtClean="0"/>
              <a:t>1</a:t>
            </a:fld>
            <a:endParaRPr lang="it-IT"/>
          </a:p>
        </p:txBody>
      </p:sp>
    </p:spTree>
    <p:extLst>
      <p:ext uri="{BB962C8B-B14F-4D97-AF65-F5344CB8AC3E}">
        <p14:creationId xmlns:p14="http://schemas.microsoft.com/office/powerpoint/2010/main" val="133251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CAF128F-59A2-44F9-B958-3042471FA346}" type="datetime1">
              <a:rPr lang="it-IT" smtClean="0"/>
              <a:t>30/05/2018</a:t>
            </a:fld>
            <a:endParaRPr lang="it-IT"/>
          </a:p>
        </p:txBody>
      </p:sp>
      <p:sp>
        <p:nvSpPr>
          <p:cNvPr id="5" name="Footer Placeholder 4"/>
          <p:cNvSpPr>
            <a:spLocks noGrp="1"/>
          </p:cNvSpPr>
          <p:nvPr>
            <p:ph type="ftr" sz="quarter" idx="11"/>
          </p:nvPr>
        </p:nvSpPr>
        <p:spPr/>
        <p:txBody>
          <a:bodyPr/>
          <a:lstStyle/>
          <a:p>
            <a:r>
              <a:rPr lang="it-IT" smtClean="0"/>
              <a:t>prof.ssa MARIA PIROZZI </a:t>
            </a:r>
            <a:endParaRPr lang="it-IT"/>
          </a:p>
        </p:txBody>
      </p:sp>
      <p:sp>
        <p:nvSpPr>
          <p:cNvPr id="6" name="Slide Number Placeholder 5"/>
          <p:cNvSpPr>
            <a:spLocks noGrp="1"/>
          </p:cNvSpPr>
          <p:nvPr>
            <p:ph type="sldNum" sz="quarter" idx="12"/>
          </p:nvPr>
        </p:nvSpPr>
        <p:spPr/>
        <p:txBody>
          <a:bodyPr/>
          <a:lstStyle/>
          <a:p>
            <a:fld id="{1ED6B885-B55D-4598-930C-D6C0E3E8BDA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530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178E41C-1234-4521-98A3-06BF7EAE8666}" type="datetime1">
              <a:rPr lang="it-IT" smtClean="0"/>
              <a:t>30/05/2018</a:t>
            </a:fld>
            <a:endParaRPr lang="it-IT"/>
          </a:p>
        </p:txBody>
      </p:sp>
      <p:sp>
        <p:nvSpPr>
          <p:cNvPr id="5" name="Footer Placeholder 4"/>
          <p:cNvSpPr>
            <a:spLocks noGrp="1"/>
          </p:cNvSpPr>
          <p:nvPr>
            <p:ph type="ftr" sz="quarter" idx="11"/>
          </p:nvPr>
        </p:nvSpPr>
        <p:spPr/>
        <p:txBody>
          <a:bodyPr/>
          <a:lstStyle/>
          <a:p>
            <a:r>
              <a:rPr lang="it-IT" smtClean="0"/>
              <a:t>prof.ssa MARIA PIROZZI </a:t>
            </a:r>
            <a:endParaRPr lang="it-IT"/>
          </a:p>
        </p:txBody>
      </p:sp>
      <p:sp>
        <p:nvSpPr>
          <p:cNvPr id="6" name="Slide Number Placeholder 5"/>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2306050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39E0404-BFEF-42F3-A1AA-867463CB8602}" type="datetime1">
              <a:rPr lang="it-IT" smtClean="0"/>
              <a:t>30/05/2018</a:t>
            </a:fld>
            <a:endParaRPr lang="it-IT"/>
          </a:p>
        </p:txBody>
      </p:sp>
      <p:sp>
        <p:nvSpPr>
          <p:cNvPr id="5" name="Footer Placeholder 4"/>
          <p:cNvSpPr>
            <a:spLocks noGrp="1"/>
          </p:cNvSpPr>
          <p:nvPr>
            <p:ph type="ftr" sz="quarter" idx="11"/>
          </p:nvPr>
        </p:nvSpPr>
        <p:spPr/>
        <p:txBody>
          <a:bodyPr/>
          <a:lstStyle/>
          <a:p>
            <a:r>
              <a:rPr lang="it-IT" smtClean="0"/>
              <a:t>prof.ssa MARIA PIROZZI </a:t>
            </a:r>
            <a:endParaRPr lang="it-IT"/>
          </a:p>
        </p:txBody>
      </p:sp>
      <p:sp>
        <p:nvSpPr>
          <p:cNvPr id="6" name="Slide Number Placeholder 5"/>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3304121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B3D440B-E54E-42AB-86E0-C816FBF1FA7C}" type="datetime1">
              <a:rPr lang="it-IT" smtClean="0"/>
              <a:t>30/05/2018</a:t>
            </a:fld>
            <a:endParaRPr lang="it-IT"/>
          </a:p>
        </p:txBody>
      </p:sp>
      <p:sp>
        <p:nvSpPr>
          <p:cNvPr id="5" name="Footer Placeholder 4"/>
          <p:cNvSpPr>
            <a:spLocks noGrp="1"/>
          </p:cNvSpPr>
          <p:nvPr>
            <p:ph type="ftr" sz="quarter" idx="11"/>
          </p:nvPr>
        </p:nvSpPr>
        <p:spPr/>
        <p:txBody>
          <a:bodyPr/>
          <a:lstStyle/>
          <a:p>
            <a:r>
              <a:rPr lang="it-IT" smtClean="0"/>
              <a:t>prof.ssa MARIA PIROZZI </a:t>
            </a:r>
            <a:endParaRPr lang="it-IT"/>
          </a:p>
        </p:txBody>
      </p:sp>
      <p:sp>
        <p:nvSpPr>
          <p:cNvPr id="6" name="Slide Number Placeholder 5"/>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163715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22A08D1-42BB-43A0-BF0F-FEBA77079A70}" type="datetime1">
              <a:rPr lang="it-IT" smtClean="0"/>
              <a:t>30/05/2018</a:t>
            </a:fld>
            <a:endParaRPr lang="it-IT"/>
          </a:p>
        </p:txBody>
      </p:sp>
      <p:sp>
        <p:nvSpPr>
          <p:cNvPr id="5" name="Footer Placeholder 4"/>
          <p:cNvSpPr>
            <a:spLocks noGrp="1"/>
          </p:cNvSpPr>
          <p:nvPr>
            <p:ph type="ftr" sz="quarter" idx="11"/>
          </p:nvPr>
        </p:nvSpPr>
        <p:spPr/>
        <p:txBody>
          <a:bodyPr/>
          <a:lstStyle/>
          <a:p>
            <a:r>
              <a:rPr lang="it-IT" smtClean="0"/>
              <a:t>prof.ssa MARIA PIROZZI </a:t>
            </a:r>
            <a:endParaRPr lang="it-IT"/>
          </a:p>
        </p:txBody>
      </p:sp>
      <p:sp>
        <p:nvSpPr>
          <p:cNvPr id="6" name="Slide Number Placeholder 5"/>
          <p:cNvSpPr>
            <a:spLocks noGrp="1"/>
          </p:cNvSpPr>
          <p:nvPr>
            <p:ph type="sldNum" sz="quarter" idx="12"/>
          </p:nvPr>
        </p:nvSpPr>
        <p:spPr/>
        <p:txBody>
          <a:bodyPr/>
          <a:lstStyle/>
          <a:p>
            <a:fld id="{1ED6B885-B55D-4598-930C-D6C0E3E8BDA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0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E460734-39C9-4371-B4B9-E6A5A9BC863D}" type="datetime1">
              <a:rPr lang="it-IT" smtClean="0"/>
              <a:t>30/05/2018</a:t>
            </a:fld>
            <a:endParaRPr lang="it-IT"/>
          </a:p>
        </p:txBody>
      </p:sp>
      <p:sp>
        <p:nvSpPr>
          <p:cNvPr id="6" name="Footer Placeholder 5"/>
          <p:cNvSpPr>
            <a:spLocks noGrp="1"/>
          </p:cNvSpPr>
          <p:nvPr>
            <p:ph type="ftr" sz="quarter" idx="11"/>
          </p:nvPr>
        </p:nvSpPr>
        <p:spPr/>
        <p:txBody>
          <a:bodyPr/>
          <a:lstStyle/>
          <a:p>
            <a:r>
              <a:rPr lang="it-IT" smtClean="0"/>
              <a:t>prof.ssa MARIA PIROZZI </a:t>
            </a:r>
            <a:endParaRPr lang="it-IT"/>
          </a:p>
        </p:txBody>
      </p:sp>
      <p:sp>
        <p:nvSpPr>
          <p:cNvPr id="7" name="Slide Number Placeholder 6"/>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3095557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8B1552CD-72AC-4924-98A1-C2F7BA4E2127}" type="datetime1">
              <a:rPr lang="it-IT" smtClean="0"/>
              <a:t>30/05/2018</a:t>
            </a:fld>
            <a:endParaRPr lang="it-IT"/>
          </a:p>
        </p:txBody>
      </p:sp>
      <p:sp>
        <p:nvSpPr>
          <p:cNvPr id="8" name="Footer Placeholder 7"/>
          <p:cNvSpPr>
            <a:spLocks noGrp="1"/>
          </p:cNvSpPr>
          <p:nvPr>
            <p:ph type="ftr" sz="quarter" idx="11"/>
          </p:nvPr>
        </p:nvSpPr>
        <p:spPr/>
        <p:txBody>
          <a:bodyPr/>
          <a:lstStyle/>
          <a:p>
            <a:r>
              <a:rPr lang="it-IT" smtClean="0"/>
              <a:t>prof.ssa MARIA PIROZZI </a:t>
            </a:r>
            <a:endParaRPr lang="it-IT"/>
          </a:p>
        </p:txBody>
      </p:sp>
      <p:sp>
        <p:nvSpPr>
          <p:cNvPr id="9" name="Slide Number Placeholder 8"/>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1226053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B9DCD1A-7797-4705-81A4-4B3EBB2C62F2}" type="datetime1">
              <a:rPr lang="it-IT" smtClean="0"/>
              <a:t>30/05/2018</a:t>
            </a:fld>
            <a:endParaRPr lang="it-IT"/>
          </a:p>
        </p:txBody>
      </p:sp>
      <p:sp>
        <p:nvSpPr>
          <p:cNvPr id="4" name="Footer Placeholder 3"/>
          <p:cNvSpPr>
            <a:spLocks noGrp="1"/>
          </p:cNvSpPr>
          <p:nvPr>
            <p:ph type="ftr" sz="quarter" idx="11"/>
          </p:nvPr>
        </p:nvSpPr>
        <p:spPr/>
        <p:txBody>
          <a:bodyPr/>
          <a:lstStyle/>
          <a:p>
            <a:r>
              <a:rPr lang="it-IT" smtClean="0"/>
              <a:t>prof.ssa MARIA PIROZZI </a:t>
            </a:r>
            <a:endParaRPr lang="it-IT"/>
          </a:p>
        </p:txBody>
      </p:sp>
      <p:sp>
        <p:nvSpPr>
          <p:cNvPr id="5" name="Slide Number Placeholder 4"/>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7300277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2CBEFF-D8D9-4451-820A-4C5408F27282}" type="datetime1">
              <a:rPr lang="it-IT" smtClean="0"/>
              <a:t>30/05/2018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smtClean="0"/>
              <a:t>prof.ssa MARIA PIROZZI </a:t>
            </a:r>
            <a:endParaRPr lang="it-IT"/>
          </a:p>
        </p:txBody>
      </p:sp>
      <p:sp>
        <p:nvSpPr>
          <p:cNvPr id="9" name="Slide Number Placeholder 8"/>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3256945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B3DCCAF-36BB-4D61-80A6-454A8EAB5BEF}" type="datetime1">
              <a:rPr lang="it-IT" smtClean="0"/>
              <a:t>30/05/2018</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smtClean="0"/>
              <a:t>prof.ssa MARIA PIROZZI </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D6B885-B55D-4598-930C-D6C0E3E8BDA8}" type="slidenum">
              <a:rPr lang="it-IT" smtClean="0"/>
              <a:t>‹N›</a:t>
            </a:fld>
            <a:endParaRPr lang="it-IT"/>
          </a:p>
        </p:txBody>
      </p:sp>
    </p:spTree>
    <p:extLst>
      <p:ext uri="{BB962C8B-B14F-4D97-AF65-F5344CB8AC3E}">
        <p14:creationId xmlns:p14="http://schemas.microsoft.com/office/powerpoint/2010/main" val="2847216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9BF85AA-5624-452C-9EA3-D122C597BD82}" type="datetime1">
              <a:rPr lang="it-IT" smtClean="0"/>
              <a:t>30/05/2018</a:t>
            </a:fld>
            <a:endParaRPr lang="it-IT"/>
          </a:p>
        </p:txBody>
      </p:sp>
      <p:sp>
        <p:nvSpPr>
          <p:cNvPr id="6" name="Footer Placeholder 5"/>
          <p:cNvSpPr>
            <a:spLocks noGrp="1"/>
          </p:cNvSpPr>
          <p:nvPr>
            <p:ph type="ftr" sz="quarter" idx="11"/>
          </p:nvPr>
        </p:nvSpPr>
        <p:spPr/>
        <p:txBody>
          <a:bodyPr/>
          <a:lstStyle/>
          <a:p>
            <a:r>
              <a:rPr lang="it-IT" smtClean="0"/>
              <a:t>prof.ssa MARIA PIROZZI </a:t>
            </a:r>
            <a:endParaRPr lang="it-IT"/>
          </a:p>
        </p:txBody>
      </p:sp>
      <p:sp>
        <p:nvSpPr>
          <p:cNvPr id="7" name="Slide Number Placeholder 6"/>
          <p:cNvSpPr>
            <a:spLocks noGrp="1"/>
          </p:cNvSpPr>
          <p:nvPr>
            <p:ph type="sldNum" sz="quarter" idx="12"/>
          </p:nvPr>
        </p:nvSpPr>
        <p:spPr/>
        <p:txBody>
          <a:bodyPr/>
          <a:lstStyle/>
          <a:p>
            <a:fld id="{1ED6B885-B55D-4598-930C-D6C0E3E8BDA8}" type="slidenum">
              <a:rPr lang="it-IT" smtClean="0"/>
              <a:t>‹N›</a:t>
            </a:fld>
            <a:endParaRPr lang="it-IT"/>
          </a:p>
        </p:txBody>
      </p:sp>
    </p:spTree>
    <p:extLst>
      <p:ext uri="{BB962C8B-B14F-4D97-AF65-F5344CB8AC3E}">
        <p14:creationId xmlns:p14="http://schemas.microsoft.com/office/powerpoint/2010/main" val="1665505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406200-5899-47FC-B1B7-F7D7EDF29D39}" type="datetime1">
              <a:rPr lang="it-IT" smtClean="0"/>
              <a:t>30/05/2018</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smtClean="0"/>
              <a:t>prof.ssa MARIA PIROZZI </a:t>
            </a: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D6B885-B55D-4598-930C-D6C0E3E8BDA8}"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66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98490" y="1275008"/>
            <a:ext cx="10807355" cy="4443211"/>
          </a:xfrm>
          <a:gradFill flip="none" rotWithShape="1">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a:normAutofit/>
          </a:bodyPr>
          <a:lstStyle/>
          <a:p>
            <a:pPr algn="ctr"/>
            <a:r>
              <a:rPr lang="it-IT" sz="4400" b="1" dirty="0" smtClean="0">
                <a:ln>
                  <a:solidFill>
                    <a:schemeClr val="accent1"/>
                  </a:solidFill>
                </a:ln>
              </a:rPr>
              <a:t>Le </a:t>
            </a:r>
            <a:r>
              <a:rPr lang="it-IT" sz="4400" b="1" dirty="0">
                <a:ln>
                  <a:solidFill>
                    <a:schemeClr val="accent1"/>
                  </a:solidFill>
                </a:ln>
              </a:rPr>
              <a:t>nuove norme sulla valutazione nel I ciclo dell’istruzione e sull’esame di stato del II ciclo</a:t>
            </a:r>
            <a:br>
              <a:rPr lang="it-IT" sz="4400" b="1" dirty="0">
                <a:ln>
                  <a:solidFill>
                    <a:schemeClr val="accent1"/>
                  </a:solidFill>
                </a:ln>
              </a:rPr>
            </a:br>
            <a:r>
              <a:rPr lang="it-IT" sz="4400" b="1" dirty="0" smtClean="0">
                <a:ln>
                  <a:solidFill>
                    <a:schemeClr val="accent1"/>
                  </a:solidFill>
                </a:ln>
              </a:rPr>
              <a:t>Analisi del </a:t>
            </a:r>
            <a:r>
              <a:rPr lang="it-IT" sz="4400" b="1" dirty="0">
                <a:ln>
                  <a:solidFill>
                    <a:schemeClr val="accent1"/>
                  </a:solidFill>
                </a:ln>
              </a:rPr>
              <a:t>Decreto Legislativo </a:t>
            </a:r>
            <a:br>
              <a:rPr lang="it-IT" sz="4400" b="1" dirty="0">
                <a:ln>
                  <a:solidFill>
                    <a:schemeClr val="accent1"/>
                  </a:solidFill>
                </a:ln>
              </a:rPr>
            </a:br>
            <a:r>
              <a:rPr lang="it-IT" sz="4400" b="1" dirty="0">
                <a:ln>
                  <a:solidFill>
                    <a:schemeClr val="accent1"/>
                  </a:solidFill>
                </a:ln>
              </a:rPr>
              <a:t>n. </a:t>
            </a:r>
            <a:r>
              <a:rPr lang="it-IT" sz="4400" b="1" dirty="0" smtClean="0">
                <a:ln>
                  <a:solidFill>
                    <a:schemeClr val="accent1"/>
                  </a:solidFill>
                </a:ln>
              </a:rPr>
              <a:t>62/2017</a:t>
            </a:r>
            <a:endParaRPr lang="it-IT" sz="4400" b="1" dirty="0">
              <a:ln>
                <a:solidFill>
                  <a:schemeClr val="accent1"/>
                </a:solidFill>
              </a:ln>
              <a:solidFill>
                <a:srgbClr val="00B050"/>
              </a:solidFill>
            </a:endParaRPr>
          </a:p>
        </p:txBody>
      </p:sp>
      <p:sp>
        <p:nvSpPr>
          <p:cNvPr id="4" name="Segnaposto piè di pagina 3"/>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3039109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19318" y="4507264"/>
            <a:ext cx="11790608" cy="15622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7" name="Rettangolo arrotondato 6"/>
          <p:cNvSpPr/>
          <p:nvPr/>
        </p:nvSpPr>
        <p:spPr>
          <a:xfrm>
            <a:off x="19318" y="3499131"/>
            <a:ext cx="11861442" cy="9233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5" name="Ovale 4"/>
          <p:cNvSpPr/>
          <p:nvPr/>
        </p:nvSpPr>
        <p:spPr>
          <a:xfrm>
            <a:off x="19318" y="2301396"/>
            <a:ext cx="11410681" cy="11977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4" name="Rettangolo con singolo angolo arrotondato 3"/>
          <p:cNvSpPr/>
          <p:nvPr/>
        </p:nvSpPr>
        <p:spPr>
          <a:xfrm>
            <a:off x="107324" y="1436717"/>
            <a:ext cx="11977352" cy="837127"/>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3" name="Rettangolo 2"/>
          <p:cNvSpPr/>
          <p:nvPr/>
        </p:nvSpPr>
        <p:spPr>
          <a:xfrm>
            <a:off x="90152" y="399245"/>
            <a:ext cx="12101848" cy="9787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377239"/>
            <a:ext cx="12192000" cy="5078313"/>
          </a:xfrm>
          <a:prstGeom prst="rect">
            <a:avLst/>
          </a:prstGeom>
        </p:spPr>
        <p:txBody>
          <a:bodyPr wrap="square">
            <a:spAutoFit/>
          </a:bodyPr>
          <a:lstStyle/>
          <a:p>
            <a:pPr>
              <a:buFont typeface="+mj-lt"/>
              <a:buAutoNum type="arabicPeriod"/>
            </a:pPr>
            <a:r>
              <a:rPr lang="it-IT" dirty="0">
                <a:solidFill>
                  <a:srgbClr val="282828"/>
                </a:solidFill>
                <a:latin typeface="Asap"/>
              </a:rPr>
              <a:t>S</a:t>
            </a:r>
            <a:r>
              <a:rPr lang="it-IT" dirty="0" smtClean="0">
                <a:solidFill>
                  <a:srgbClr val="282828"/>
                </a:solidFill>
                <a:latin typeface="Asap"/>
              </a:rPr>
              <a:t>oppresse</a:t>
            </a:r>
            <a:r>
              <a:rPr lang="it-IT" b="0" i="0" dirty="0" smtClean="0">
                <a:solidFill>
                  <a:srgbClr val="282828"/>
                </a:solidFill>
                <a:effectLst/>
                <a:latin typeface="Asap"/>
              </a:rPr>
              <a:t> le prove Invalsi, </a:t>
            </a:r>
            <a:r>
              <a:rPr lang="it-IT" b="1" i="0" dirty="0" smtClean="0">
                <a:solidFill>
                  <a:srgbClr val="282828"/>
                </a:solidFill>
                <a:effectLst/>
                <a:latin typeface="Asap"/>
              </a:rPr>
              <a:t>l’esame di Stato</a:t>
            </a:r>
            <a:r>
              <a:rPr lang="it-IT" b="0" i="0" dirty="0" smtClean="0">
                <a:solidFill>
                  <a:srgbClr val="282828"/>
                </a:solidFill>
                <a:effectLst/>
                <a:latin typeface="Asap"/>
              </a:rPr>
              <a:t> è riportato alla formula tradizionale, consistente nelle tre prove scritte (italiano, matematica e lingue) e nel colloquio. Per le due lingue comunitarie è prevista un’unica prova scritta articolata in una sezione per ciascuna delle lingue studiate (art. 8, c. 3 </a:t>
            </a:r>
            <a:r>
              <a:rPr lang="it-IT" b="0" i="0" dirty="0" err="1" smtClean="0">
                <a:solidFill>
                  <a:srgbClr val="282828"/>
                </a:solidFill>
                <a:effectLst/>
                <a:latin typeface="Asap"/>
              </a:rPr>
              <a:t>sgg</a:t>
            </a:r>
            <a:r>
              <a:rPr lang="it-IT" b="0" i="0" dirty="0" smtClean="0">
                <a:solidFill>
                  <a:srgbClr val="282828"/>
                </a:solidFill>
                <a:effectLst/>
                <a:latin typeface="Asap"/>
              </a:rPr>
              <a:t>.).</a:t>
            </a:r>
          </a:p>
          <a:p>
            <a:endParaRPr lang="it-IT" b="0" i="0" dirty="0" smtClean="0">
              <a:solidFill>
                <a:srgbClr val="282828"/>
              </a:solidFill>
              <a:effectLst/>
              <a:latin typeface="Asap"/>
            </a:endParaRPr>
          </a:p>
          <a:p>
            <a:r>
              <a:rPr lang="it-IT" b="0" i="0" dirty="0" smtClean="0">
                <a:solidFill>
                  <a:srgbClr val="282828"/>
                </a:solidFill>
                <a:effectLst/>
                <a:latin typeface="Asap"/>
              </a:rPr>
              <a:t>2.Presidente della </a:t>
            </a:r>
            <a:r>
              <a:rPr lang="it-IT" b="1" i="0" dirty="0" smtClean="0">
                <a:solidFill>
                  <a:srgbClr val="282828"/>
                </a:solidFill>
                <a:effectLst/>
                <a:latin typeface="Asap"/>
              </a:rPr>
              <a:t>commissione d’esame</a:t>
            </a:r>
            <a:r>
              <a:rPr lang="it-IT" b="0" i="0" dirty="0" smtClean="0">
                <a:solidFill>
                  <a:srgbClr val="282828"/>
                </a:solidFill>
                <a:effectLst/>
                <a:latin typeface="Asap"/>
              </a:rPr>
              <a:t> è </a:t>
            </a:r>
            <a:r>
              <a:rPr lang="it-IT" b="1" i="0" dirty="0" smtClean="0">
                <a:solidFill>
                  <a:srgbClr val="282828"/>
                </a:solidFill>
                <a:effectLst/>
                <a:latin typeface="Asap"/>
              </a:rPr>
              <a:t>il dirigente scolastico della scuola stessa</a:t>
            </a:r>
            <a:r>
              <a:rPr lang="it-IT" b="0" i="0" dirty="0" smtClean="0">
                <a:solidFill>
                  <a:srgbClr val="282828"/>
                </a:solidFill>
                <a:effectLst/>
                <a:latin typeface="Asap"/>
              </a:rPr>
              <a:t> (art. 8, c. 2):</a:t>
            </a:r>
          </a:p>
          <a:p>
            <a:endParaRPr lang="it-IT" b="0" i="0" dirty="0" smtClean="0">
              <a:solidFill>
                <a:srgbClr val="282828"/>
              </a:solidFill>
              <a:effectLst/>
              <a:latin typeface="Asap"/>
            </a:endParaRPr>
          </a:p>
          <a:p>
            <a:r>
              <a:rPr lang="it-IT" b="1" i="0" dirty="0" smtClean="0">
                <a:effectLst/>
                <a:latin typeface="Asap"/>
              </a:rPr>
              <a:t>3.Il voto finale dell’esame, espresso in decimi, deriva dalla media, arrotondata all’unità superiore per frazioni pari o superiori a 0,5, tra il voto di ammissione e la media dei voti delle prove e del colloquio (oggi il voto finale deriva dalla media tra il voto di ammissione e quello delle singole prove d’esame</a:t>
            </a:r>
            <a:r>
              <a:rPr lang="it-IT" b="1" i="0" dirty="0" smtClean="0">
                <a:solidFill>
                  <a:schemeClr val="bg1"/>
                </a:solidFill>
                <a:effectLst/>
                <a:latin typeface="Asap"/>
              </a:rPr>
              <a:t>).</a:t>
            </a:r>
          </a:p>
          <a:p>
            <a:endParaRPr lang="it-IT" b="0" i="0" dirty="0" smtClean="0">
              <a:solidFill>
                <a:srgbClr val="282828"/>
              </a:solidFill>
              <a:effectLst/>
              <a:latin typeface="Asap"/>
            </a:endParaRPr>
          </a:p>
          <a:p>
            <a:endParaRPr lang="it-IT" dirty="0" smtClean="0">
              <a:solidFill>
                <a:srgbClr val="282828"/>
              </a:solidFill>
              <a:latin typeface="Asap"/>
            </a:endParaRPr>
          </a:p>
          <a:p>
            <a:endParaRPr lang="it-IT" b="1" i="0" dirty="0" smtClean="0">
              <a:solidFill>
                <a:schemeClr val="accent3">
                  <a:lumMod val="75000"/>
                </a:schemeClr>
              </a:solidFill>
              <a:effectLst/>
              <a:latin typeface="Asap"/>
            </a:endParaRPr>
          </a:p>
          <a:p>
            <a:endParaRPr lang="it-IT" b="0" i="0" dirty="0" smtClean="0">
              <a:solidFill>
                <a:srgbClr val="282828"/>
              </a:solidFill>
              <a:effectLst/>
              <a:latin typeface="Asap"/>
            </a:endParaRPr>
          </a:p>
          <a:p>
            <a:r>
              <a:rPr lang="it-IT" b="1" i="1" dirty="0" smtClean="0">
                <a:solidFill>
                  <a:schemeClr val="accent3">
                    <a:lumMod val="50000"/>
                  </a:schemeClr>
                </a:solidFill>
                <a:effectLst/>
                <a:latin typeface="Asap"/>
              </a:rPr>
              <a:t>5.L’alunno con DSA</a:t>
            </a:r>
            <a:r>
              <a:rPr lang="it-IT" b="1" i="0" dirty="0" smtClean="0">
                <a:solidFill>
                  <a:schemeClr val="accent3">
                    <a:lumMod val="75000"/>
                  </a:schemeClr>
                </a:solidFill>
                <a:effectLst/>
                <a:latin typeface="Asap"/>
              </a:rPr>
              <a:t> </a:t>
            </a:r>
            <a:r>
              <a:rPr lang="it-IT" b="1" i="0" dirty="0" smtClean="0">
                <a:effectLst/>
                <a:latin typeface="Asap"/>
              </a:rPr>
              <a:t>esonerato dallo studio delle lingue straniere viene ammesso all’esame di Stato e consegue il diploma senza menzione della non conoscenza delle lingue (art. 11, commi 13 e 15). La nuova norma scardina un principio fondamentale del diritto scolastico italiano, fondato sul valore legale del titolo di studio (Costituzione, art. 33, c. 5: un titolo di studio certifica il possesso delle competenze previste dal relativo piano di studi). </a:t>
            </a:r>
            <a:endParaRPr lang="it-IT" b="1" i="0" dirty="0">
              <a:effectLst/>
              <a:latin typeface="Asap"/>
            </a:endParaRPr>
          </a:p>
        </p:txBody>
      </p:sp>
      <p:sp>
        <p:nvSpPr>
          <p:cNvPr id="10" name="Segnaposto piè di pagina 9"/>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1973277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clrChange>
              <a:clrFrom>
                <a:srgbClr val="D6EBB3"/>
              </a:clrFrom>
              <a:clrTo>
                <a:srgbClr val="D6EBB3">
                  <a:alpha val="0"/>
                </a:srgbClr>
              </a:clrTo>
            </a:clrChange>
            <a:duotone>
              <a:prstClr val="black"/>
              <a:schemeClr val="accent1">
                <a:tint val="45000"/>
                <a:satMod val="400000"/>
              </a:schemeClr>
            </a:duotone>
          </a:blip>
          <a:stretch>
            <a:fillRect/>
          </a:stretch>
        </p:blipFill>
        <p:spPr>
          <a:xfrm>
            <a:off x="5071442" y="492062"/>
            <a:ext cx="6245915" cy="5639968"/>
          </a:xfrm>
          <a:prstGeom prst="rect">
            <a:avLst/>
          </a:prstGeom>
        </p:spPr>
      </p:pic>
      <p:sp>
        <p:nvSpPr>
          <p:cNvPr id="2" name="Rettangolo 1"/>
          <p:cNvSpPr/>
          <p:nvPr/>
        </p:nvSpPr>
        <p:spPr>
          <a:xfrm>
            <a:off x="1000633" y="1057726"/>
            <a:ext cx="4512271" cy="1200329"/>
          </a:xfrm>
          <a:prstGeom prst="rect">
            <a:avLst/>
          </a:prstGeom>
        </p:spPr>
        <p:txBody>
          <a:bodyPr wrap="square">
            <a:spAutoFit/>
          </a:bodyPr>
          <a:lstStyle/>
          <a:p>
            <a:r>
              <a:rPr lang="it-IT" sz="3600" b="1" i="0" dirty="0" smtClean="0">
                <a:solidFill>
                  <a:schemeClr val="accent3">
                    <a:lumMod val="50000"/>
                  </a:schemeClr>
                </a:solidFill>
                <a:effectLst/>
                <a:latin typeface="Dosis"/>
              </a:rPr>
              <a:t>Scuola secondaria </a:t>
            </a:r>
          </a:p>
          <a:p>
            <a:r>
              <a:rPr lang="it-IT" sz="3600" b="1" i="0" dirty="0" smtClean="0">
                <a:solidFill>
                  <a:schemeClr val="accent3">
                    <a:lumMod val="50000"/>
                  </a:schemeClr>
                </a:solidFill>
                <a:effectLst/>
                <a:latin typeface="Dosis"/>
              </a:rPr>
              <a:t>di Secondo grado</a:t>
            </a:r>
            <a:endParaRPr lang="it-IT" sz="3600" b="1" i="0" dirty="0">
              <a:solidFill>
                <a:schemeClr val="accent3">
                  <a:lumMod val="50000"/>
                </a:schemeClr>
              </a:solidFill>
              <a:effectLst/>
              <a:latin typeface="Dosis"/>
            </a:endParaRPr>
          </a:p>
        </p:txBody>
      </p:sp>
      <p:sp>
        <p:nvSpPr>
          <p:cNvPr id="4" name="Segnaposto piè di pagina 3"/>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4064356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6062" y="395116"/>
            <a:ext cx="11071538" cy="1569660"/>
          </a:xfrm>
          <a:prstGeom prst="rect">
            <a:avLst/>
          </a:prstGeom>
        </p:spPr>
        <p:txBody>
          <a:bodyPr wrap="square">
            <a:spAutoFit/>
          </a:bodyPr>
          <a:lstStyle/>
          <a:p>
            <a:pPr algn="ctr"/>
            <a:r>
              <a:rPr lang="it-IT" sz="4800" b="1" dirty="0">
                <a:solidFill>
                  <a:schemeClr val="accent3">
                    <a:lumMod val="50000"/>
                  </a:schemeClr>
                </a:solidFill>
                <a:latin typeface="Dosis"/>
              </a:rPr>
              <a:t>C</a:t>
            </a:r>
            <a:r>
              <a:rPr lang="it-IT" sz="4800" b="1" i="0" dirty="0" smtClean="0">
                <a:solidFill>
                  <a:schemeClr val="accent3">
                    <a:lumMod val="50000"/>
                  </a:schemeClr>
                </a:solidFill>
                <a:effectLst/>
                <a:latin typeface="Dosis"/>
              </a:rPr>
              <a:t>ambia solo l’esame di stato </a:t>
            </a:r>
          </a:p>
          <a:p>
            <a:pPr algn="ctr"/>
            <a:r>
              <a:rPr lang="it-IT" sz="4800" b="1" i="0" dirty="0" smtClean="0">
                <a:solidFill>
                  <a:schemeClr val="accent3">
                    <a:lumMod val="50000"/>
                  </a:schemeClr>
                </a:solidFill>
                <a:effectLst/>
                <a:latin typeface="Dosis"/>
              </a:rPr>
              <a:t>( dall’ A.S. 2018/2019)</a:t>
            </a:r>
            <a:endParaRPr lang="it-IT" sz="4800" b="1" i="0" dirty="0">
              <a:solidFill>
                <a:schemeClr val="accent3">
                  <a:lumMod val="50000"/>
                </a:schemeClr>
              </a:solidFill>
              <a:effectLst/>
              <a:latin typeface="Dosis"/>
            </a:endParaRPr>
          </a:p>
        </p:txBody>
      </p:sp>
      <p:sp>
        <p:nvSpPr>
          <p:cNvPr id="3" name="Segnaposto piè di pagina 2"/>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429176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nettore pagina esterna 4"/>
          <p:cNvSpPr/>
          <p:nvPr/>
        </p:nvSpPr>
        <p:spPr>
          <a:xfrm>
            <a:off x="90152" y="3528811"/>
            <a:ext cx="11951594" cy="2678806"/>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4" name="Freccia a destra 3"/>
          <p:cNvSpPr/>
          <p:nvPr/>
        </p:nvSpPr>
        <p:spPr>
          <a:xfrm>
            <a:off x="0" y="1062026"/>
            <a:ext cx="12192000" cy="23122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Pentagono 2"/>
          <p:cNvSpPr/>
          <p:nvPr/>
        </p:nvSpPr>
        <p:spPr>
          <a:xfrm>
            <a:off x="0" y="218941"/>
            <a:ext cx="12192000" cy="9787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 y="174344"/>
            <a:ext cx="12191999" cy="6186309"/>
          </a:xfrm>
          <a:prstGeom prst="rect">
            <a:avLst/>
          </a:prstGeom>
        </p:spPr>
        <p:txBody>
          <a:bodyPr wrap="square">
            <a:spAutoFit/>
          </a:bodyPr>
          <a:lstStyle/>
          <a:p>
            <a:r>
              <a:rPr lang="it-IT" b="0" i="0" dirty="0" smtClean="0">
                <a:solidFill>
                  <a:srgbClr val="282828"/>
                </a:solidFill>
                <a:effectLst/>
                <a:latin typeface="Asap"/>
              </a:rPr>
              <a:t> </a:t>
            </a:r>
            <a:r>
              <a:rPr lang="it-IT" b="0" i="0" dirty="0" smtClean="0">
                <a:solidFill>
                  <a:schemeClr val="accent3">
                    <a:lumMod val="50000"/>
                  </a:schemeClr>
                </a:solidFill>
                <a:effectLst/>
                <a:latin typeface="Asap"/>
              </a:rPr>
              <a:t>1.Aumenta il peso del percorso nel triennio: il </a:t>
            </a:r>
            <a:r>
              <a:rPr lang="it-IT" b="1" i="0" dirty="0" smtClean="0">
                <a:solidFill>
                  <a:schemeClr val="accent3">
                    <a:lumMod val="50000"/>
                  </a:schemeClr>
                </a:solidFill>
                <a:effectLst/>
                <a:latin typeface="Asap"/>
              </a:rPr>
              <a:t>credito scolastico</a:t>
            </a:r>
            <a:r>
              <a:rPr lang="it-IT" b="0" i="0" dirty="0" smtClean="0">
                <a:solidFill>
                  <a:schemeClr val="accent3">
                    <a:lumMod val="50000"/>
                  </a:schemeClr>
                </a:solidFill>
                <a:effectLst/>
                <a:latin typeface="Asap"/>
              </a:rPr>
              <a:t> sale dai 25 punti di oggi fino a 40 (dodici per il terzo anno, tredici per il quarto  e quindici per  il quinto (art. 15, c. 1). Il </a:t>
            </a:r>
            <a:r>
              <a:rPr lang="it-IT" b="0" i="0" dirty="0" err="1" smtClean="0">
                <a:solidFill>
                  <a:schemeClr val="accent3">
                    <a:lumMod val="50000"/>
                  </a:schemeClr>
                </a:solidFill>
                <a:effectLst/>
                <a:latin typeface="Asap"/>
              </a:rPr>
              <a:t>D.Lgs.</a:t>
            </a:r>
            <a:r>
              <a:rPr lang="it-IT" b="0" i="0" dirty="0" smtClean="0">
                <a:solidFill>
                  <a:schemeClr val="accent3">
                    <a:lumMod val="50000"/>
                  </a:schemeClr>
                </a:solidFill>
                <a:effectLst/>
                <a:latin typeface="Asap"/>
              </a:rPr>
              <a:t> allega una Tabella per l’attribuzione dei crediti nel periodo transitorio.</a:t>
            </a:r>
          </a:p>
          <a:p>
            <a:endParaRPr lang="it-IT" b="0" i="0" dirty="0" smtClean="0">
              <a:solidFill>
                <a:srgbClr val="282828"/>
              </a:solidFill>
              <a:effectLst/>
              <a:latin typeface="Asap"/>
            </a:endParaRPr>
          </a:p>
          <a:p>
            <a:endParaRPr lang="it-IT" b="0" i="0" dirty="0" smtClean="0">
              <a:solidFill>
                <a:srgbClr val="282828"/>
              </a:solidFill>
              <a:effectLst/>
              <a:latin typeface="Asap"/>
            </a:endParaRPr>
          </a:p>
          <a:p>
            <a:pPr algn="just"/>
            <a:r>
              <a:rPr lang="it-IT" b="0" i="0" dirty="0" smtClean="0">
                <a:solidFill>
                  <a:srgbClr val="282828"/>
                </a:solidFill>
                <a:effectLst/>
                <a:latin typeface="Asap"/>
              </a:rPr>
              <a:t>2.Le Prove nazionali </a:t>
            </a:r>
            <a:r>
              <a:rPr lang="it-IT" b="1" i="0" dirty="0" smtClean="0">
                <a:solidFill>
                  <a:srgbClr val="282828"/>
                </a:solidFill>
                <a:effectLst/>
                <a:latin typeface="Asap"/>
              </a:rPr>
              <a:t>Invalsi</a:t>
            </a:r>
            <a:r>
              <a:rPr lang="it-IT" b="0" i="0" dirty="0" smtClean="0">
                <a:solidFill>
                  <a:srgbClr val="282828"/>
                </a:solidFill>
                <a:effectLst/>
                <a:latin typeface="Asap"/>
              </a:rPr>
              <a:t> (art. 19) sono previste per gli studenti del secondo e dell’ultimo anno per italiano, matematica e inglese. Le prove dell’ultimo anno costituiscono requisito per l’ammissione agli esami; in caso di assenza per gravi motivi documentati, valutati dal consiglio di  classe, è prevista una sessione suppletiva. L’esito di tali prove è valorizzato in una specifica sezione all’interno del “</a:t>
            </a:r>
            <a:r>
              <a:rPr lang="it-IT" b="0" i="1" dirty="0" smtClean="0">
                <a:solidFill>
                  <a:srgbClr val="282828"/>
                </a:solidFill>
                <a:effectLst/>
                <a:latin typeface="Asap"/>
              </a:rPr>
              <a:t>curriculum dello studente</a:t>
            </a:r>
            <a:r>
              <a:rPr lang="it-IT" b="0" i="0" dirty="0" smtClean="0">
                <a:solidFill>
                  <a:srgbClr val="282828"/>
                </a:solidFill>
                <a:effectLst/>
                <a:latin typeface="Asap"/>
              </a:rPr>
              <a:t>” (istituito dalla legge n. 107/2015, art. 1, c. 28).</a:t>
            </a:r>
          </a:p>
          <a:p>
            <a:endParaRPr lang="it-IT" b="0" i="0" dirty="0" smtClean="0">
              <a:solidFill>
                <a:srgbClr val="282828"/>
              </a:solidFill>
              <a:effectLst/>
              <a:latin typeface="Asap"/>
            </a:endParaRPr>
          </a:p>
          <a:p>
            <a:endParaRPr lang="it-IT" b="0" i="0" dirty="0" smtClean="0">
              <a:solidFill>
                <a:srgbClr val="282828"/>
              </a:solidFill>
              <a:effectLst/>
              <a:latin typeface="Asap"/>
            </a:endParaRPr>
          </a:p>
          <a:p>
            <a:pPr algn="just"/>
            <a:r>
              <a:rPr lang="it-IT" b="0" i="0" dirty="0" smtClean="0">
                <a:solidFill>
                  <a:schemeClr val="accent3">
                    <a:lumMod val="50000"/>
                  </a:schemeClr>
                </a:solidFill>
                <a:effectLst/>
                <a:latin typeface="Asap"/>
              </a:rPr>
              <a:t>3.È prevista la semplificazione dell’</a:t>
            </a:r>
            <a:r>
              <a:rPr lang="it-IT" b="1" i="0" dirty="0" smtClean="0">
                <a:solidFill>
                  <a:schemeClr val="accent3">
                    <a:lumMod val="50000"/>
                  </a:schemeClr>
                </a:solidFill>
                <a:effectLst/>
                <a:latin typeface="Asap"/>
              </a:rPr>
              <a:t>esame di Stato</a:t>
            </a:r>
            <a:r>
              <a:rPr lang="it-IT" b="0" i="0" dirty="0" smtClean="0">
                <a:solidFill>
                  <a:schemeClr val="accent3">
                    <a:lumMod val="50000"/>
                  </a:schemeClr>
                </a:solidFill>
                <a:effectLst/>
                <a:latin typeface="Asap"/>
              </a:rPr>
              <a:t>: le prove scritte sono due, a carattere nazionale, seguite da un colloquio (art. 17, c.2). Viene quindi abolita la terza prova, che prevede, fino ad oggi, una ricognizione multidisciplinare delle competenze dello studente, includendo, tra l’altro, anche </a:t>
            </a:r>
            <a:r>
              <a:rPr lang="it-IT" b="1" i="0" dirty="0" smtClean="0">
                <a:solidFill>
                  <a:schemeClr val="accent3">
                    <a:lumMod val="50000"/>
                  </a:schemeClr>
                </a:solidFill>
                <a:effectLst/>
                <a:latin typeface="Asap"/>
              </a:rPr>
              <a:t>l’“</a:t>
            </a:r>
            <a:r>
              <a:rPr lang="it-IT" b="1" i="1" dirty="0" smtClean="0">
                <a:solidFill>
                  <a:schemeClr val="accent3">
                    <a:lumMod val="50000"/>
                  </a:schemeClr>
                </a:solidFill>
                <a:effectLst/>
                <a:latin typeface="Asap"/>
              </a:rPr>
              <a:t>accertamento della conoscenza della lingua straniera</a:t>
            </a:r>
            <a:r>
              <a:rPr lang="it-IT" b="0" i="0" dirty="0" smtClean="0">
                <a:solidFill>
                  <a:schemeClr val="accent3">
                    <a:lumMod val="50000"/>
                  </a:schemeClr>
                </a:solidFill>
                <a:effectLst/>
                <a:latin typeface="Asap"/>
              </a:rPr>
              <a:t>” (D.M. n. 429/2000, art. 4). Cambia anche l’impostazione del colloquio. Mentre, allo stato attuale, il colloquio ha inizio con un argomento disciplinare o pluridisciplinare scelto dal candidato, la nuova formulazione prevede che sia la commissione a proporre al candidato di analizzare testi, esperienze, problemi ecc.</a:t>
            </a:r>
          </a:p>
          <a:p>
            <a:pPr algn="just"/>
            <a:r>
              <a:rPr lang="it-IT" b="0" i="0" dirty="0" smtClean="0">
                <a:solidFill>
                  <a:schemeClr val="accent3">
                    <a:lumMod val="50000"/>
                  </a:schemeClr>
                </a:solidFill>
                <a:effectLst/>
                <a:latin typeface="Asap"/>
              </a:rPr>
              <a:t> Infine, l’esperienza di alternanza scuola-lavoro diviene obbligatoriamente oggetto di esposizione sotto forma di </a:t>
            </a:r>
            <a:r>
              <a:rPr lang="it-IT" b="1" i="0" dirty="0" smtClean="0">
                <a:solidFill>
                  <a:schemeClr val="accent3">
                    <a:lumMod val="50000"/>
                  </a:schemeClr>
                </a:solidFill>
                <a:effectLst/>
                <a:latin typeface="Asap"/>
              </a:rPr>
              <a:t>“</a:t>
            </a:r>
            <a:r>
              <a:rPr lang="it-IT" b="1" i="1" dirty="0" smtClean="0">
                <a:solidFill>
                  <a:schemeClr val="accent3">
                    <a:lumMod val="50000"/>
                  </a:schemeClr>
                </a:solidFill>
                <a:effectLst/>
                <a:latin typeface="Asap"/>
              </a:rPr>
              <a:t>una breve relazione e/o un elaborato multimediale</a:t>
            </a:r>
            <a:r>
              <a:rPr lang="it-IT" b="1" i="0" dirty="0" smtClean="0">
                <a:solidFill>
                  <a:schemeClr val="accent3">
                    <a:lumMod val="50000"/>
                  </a:schemeClr>
                </a:solidFill>
                <a:effectLst/>
                <a:latin typeface="Asap"/>
              </a:rPr>
              <a:t>”.</a:t>
            </a:r>
          </a:p>
          <a:p>
            <a:r>
              <a:rPr lang="it-IT" dirty="0" smtClean="0"/>
              <a:t/>
            </a:r>
            <a:br>
              <a:rPr lang="it-IT" dirty="0" smtClean="0"/>
            </a:br>
            <a:endParaRPr lang="it-IT" dirty="0"/>
          </a:p>
        </p:txBody>
      </p:sp>
      <p:sp>
        <p:nvSpPr>
          <p:cNvPr id="6" name="Segnaposto piè di pagina 5"/>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3613598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aborazione alternativa 2"/>
          <p:cNvSpPr/>
          <p:nvPr/>
        </p:nvSpPr>
        <p:spPr>
          <a:xfrm>
            <a:off x="1068946" y="1378039"/>
            <a:ext cx="10522040" cy="34386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107582" y="1450383"/>
            <a:ext cx="9890975" cy="2862322"/>
          </a:xfrm>
          <a:prstGeom prst="rect">
            <a:avLst/>
          </a:prstGeom>
        </p:spPr>
        <p:txBody>
          <a:bodyPr wrap="square">
            <a:spAutoFit/>
          </a:bodyPr>
          <a:lstStyle/>
          <a:p>
            <a:r>
              <a:rPr lang="it-IT" sz="2000" b="1" i="0" dirty="0" smtClean="0">
                <a:solidFill>
                  <a:schemeClr val="accent3">
                    <a:lumMod val="50000"/>
                  </a:schemeClr>
                </a:solidFill>
                <a:effectLst/>
                <a:latin typeface="Asap"/>
              </a:rPr>
              <a:t>Il voto finale complessivo rimane in centesimi, come risultato della somma dei punti così attribuiti:</a:t>
            </a:r>
          </a:p>
          <a:p>
            <a:endParaRPr lang="it-IT" sz="2000" b="1" i="0" dirty="0" smtClean="0">
              <a:solidFill>
                <a:schemeClr val="accent3">
                  <a:lumMod val="50000"/>
                </a:schemeClr>
              </a:solidFill>
              <a:effectLst/>
              <a:latin typeface="Asap"/>
            </a:endParaRPr>
          </a:p>
          <a:p>
            <a:pPr>
              <a:buFont typeface="Arial" panose="020B0604020202020204" pitchFamily="34" charset="0"/>
              <a:buChar char="•"/>
            </a:pPr>
            <a:r>
              <a:rPr lang="it-IT" sz="2000" b="1" i="0" dirty="0" smtClean="0">
                <a:solidFill>
                  <a:schemeClr val="accent3">
                    <a:lumMod val="50000"/>
                  </a:schemeClr>
                </a:solidFill>
                <a:effectLst/>
                <a:latin typeface="Asap"/>
              </a:rPr>
              <a:t>1.massimo 20 punti per la valutazione di ciascuno scritto e del colloquio, fino al massimo complessivo di 60 punti;</a:t>
            </a:r>
          </a:p>
          <a:p>
            <a:pPr>
              <a:buFont typeface="Arial" panose="020B0604020202020204" pitchFamily="34" charset="0"/>
              <a:buChar char="•"/>
            </a:pPr>
            <a:endParaRPr lang="it-IT" sz="2000" b="1" i="0" dirty="0" smtClean="0">
              <a:solidFill>
                <a:schemeClr val="accent3">
                  <a:lumMod val="50000"/>
                </a:schemeClr>
              </a:solidFill>
              <a:effectLst/>
              <a:latin typeface="Asap"/>
            </a:endParaRPr>
          </a:p>
          <a:p>
            <a:pPr>
              <a:buFont typeface="Arial" panose="020B0604020202020204" pitchFamily="34" charset="0"/>
              <a:buChar char="•"/>
            </a:pPr>
            <a:r>
              <a:rPr lang="it-IT" sz="2000" b="1" i="0" dirty="0" smtClean="0">
                <a:solidFill>
                  <a:schemeClr val="accent3">
                    <a:lumMod val="50000"/>
                  </a:schemeClr>
                </a:solidFill>
                <a:effectLst/>
                <a:latin typeface="Asap"/>
              </a:rPr>
              <a:t>2.massimo 40 punti di credito scolastico.</a:t>
            </a:r>
          </a:p>
          <a:p>
            <a:endParaRPr lang="it-IT" sz="2000" b="1" i="0" dirty="0" smtClean="0">
              <a:solidFill>
                <a:schemeClr val="accent3">
                  <a:lumMod val="50000"/>
                </a:schemeClr>
              </a:solidFill>
              <a:effectLst/>
              <a:latin typeface="Asap"/>
            </a:endParaRPr>
          </a:p>
          <a:p>
            <a:pPr>
              <a:buFont typeface="Arial" panose="020B0604020202020204" pitchFamily="34" charset="0"/>
              <a:buChar char="•"/>
            </a:pPr>
            <a:endParaRPr lang="it-IT" sz="2000" b="1" i="0" dirty="0">
              <a:solidFill>
                <a:schemeClr val="accent3">
                  <a:lumMod val="50000"/>
                </a:schemeClr>
              </a:solidFill>
              <a:effectLst/>
              <a:latin typeface="Asap"/>
            </a:endParaRPr>
          </a:p>
        </p:txBody>
      </p:sp>
      <p:pic>
        <p:nvPicPr>
          <p:cNvPr id="4" name="Immagine 3"/>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624294" y="3442825"/>
            <a:ext cx="3412900" cy="2676785"/>
          </a:xfrm>
          <a:prstGeom prst="rect">
            <a:avLst/>
          </a:prstGeom>
        </p:spPr>
      </p:pic>
      <p:sp>
        <p:nvSpPr>
          <p:cNvPr id="5" name="Segnaposto piè di pagina 4"/>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2944292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4851" y="1959408"/>
            <a:ext cx="11706896" cy="2246769"/>
          </a:xfrm>
          <a:prstGeom prst="rect">
            <a:avLst/>
          </a:prstGeom>
        </p:spPr>
        <p:txBody>
          <a:bodyPr wrap="square">
            <a:spAutoFit/>
          </a:bodyPr>
          <a:lstStyle/>
          <a:p>
            <a:pPr algn="just"/>
            <a:r>
              <a:rPr lang="it-IT" sz="2800" b="1" i="0" dirty="0" smtClean="0">
                <a:solidFill>
                  <a:schemeClr val="accent2">
                    <a:lumMod val="50000"/>
                  </a:schemeClr>
                </a:solidFill>
                <a:effectLst/>
                <a:latin typeface="Asap"/>
              </a:rPr>
              <a:t>Il 16 maggio 2017 è stato pubblicato in Gazzetta Ufficiale  il decreto legislativo 13 aprile 2017, n. 62 recante</a:t>
            </a:r>
            <a:r>
              <a:rPr lang="it-IT" sz="2800" b="1" i="1" dirty="0" smtClean="0">
                <a:solidFill>
                  <a:schemeClr val="accent2">
                    <a:lumMod val="50000"/>
                  </a:schemeClr>
                </a:solidFill>
                <a:effectLst/>
                <a:latin typeface="Asap"/>
              </a:rPr>
              <a:t> “Norme in materia di valutazione e certificazione delle competenze nel primo ciclo ed esami di </a:t>
            </a:r>
            <a:r>
              <a:rPr lang="it-IT" sz="2800" b="1" i="1" dirty="0" smtClean="0">
                <a:solidFill>
                  <a:schemeClr val="accent2">
                    <a:lumMod val="50000"/>
                  </a:schemeClr>
                </a:solidFill>
                <a:latin typeface="Asap"/>
              </a:rPr>
              <a:t>Stato </a:t>
            </a:r>
            <a:r>
              <a:rPr lang="it-IT" sz="2400" b="1" i="1" dirty="0" smtClean="0">
                <a:solidFill>
                  <a:schemeClr val="accent2">
                    <a:lumMod val="50000"/>
                  </a:schemeClr>
                </a:solidFill>
                <a:latin typeface="Asap"/>
              </a:rPr>
              <a:t>(</a:t>
            </a:r>
            <a:r>
              <a:rPr lang="it-IT" sz="2400" b="1" i="1" dirty="0" smtClean="0">
                <a:solidFill>
                  <a:schemeClr val="accent2">
                    <a:lumMod val="50000"/>
                  </a:schemeClr>
                </a:solidFill>
                <a:effectLst/>
                <a:latin typeface="Asap"/>
              </a:rPr>
              <a:t>a norma dell’articolo 1, commi 180 e 181, lettera i)</a:t>
            </a:r>
            <a:r>
              <a:rPr lang="it-IT" sz="2800" b="1" i="1" dirty="0" smtClean="0">
                <a:solidFill>
                  <a:schemeClr val="accent2">
                    <a:lumMod val="50000"/>
                  </a:schemeClr>
                </a:solidFill>
                <a:effectLst/>
                <a:latin typeface="Asap"/>
              </a:rPr>
              <a:t> </a:t>
            </a:r>
          </a:p>
          <a:p>
            <a:pPr algn="just"/>
            <a:r>
              <a:rPr lang="it-IT" sz="2800" b="1" i="1" dirty="0" smtClean="0">
                <a:solidFill>
                  <a:schemeClr val="accent2">
                    <a:lumMod val="50000"/>
                  </a:schemeClr>
                </a:solidFill>
                <a:effectLst/>
                <a:latin typeface="Asap"/>
              </a:rPr>
              <a:t>della legge 13 luglio 2015, n.107”.</a:t>
            </a:r>
            <a:endParaRPr lang="it-IT" sz="2800" b="1" dirty="0">
              <a:solidFill>
                <a:schemeClr val="accent2">
                  <a:lumMod val="50000"/>
                </a:schemeClr>
              </a:solidFill>
            </a:endParaRPr>
          </a:p>
        </p:txBody>
      </p:sp>
      <p:sp>
        <p:nvSpPr>
          <p:cNvPr id="2" name="Segnaposto piè di pagina 1"/>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1139660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8743" y="1748002"/>
            <a:ext cx="11526591" cy="2616101"/>
          </a:xfrm>
          <a:prstGeom prst="rect">
            <a:avLst/>
          </a:prstGeom>
        </p:spPr>
        <p:txBody>
          <a:bodyPr wrap="square">
            <a:spAutoFit/>
          </a:bodyPr>
          <a:lstStyle/>
          <a:p>
            <a:pPr algn="just"/>
            <a:r>
              <a:rPr lang="it-IT" sz="3600" b="0" i="0" dirty="0" smtClean="0">
                <a:solidFill>
                  <a:schemeClr val="accent2">
                    <a:lumMod val="50000"/>
                  </a:schemeClr>
                </a:solidFill>
                <a:effectLst/>
                <a:latin typeface="Asap"/>
              </a:rPr>
              <a:t>le norme contenute nel </a:t>
            </a:r>
            <a:r>
              <a:rPr lang="it-IT" sz="3600" b="0" i="0" dirty="0" err="1" smtClean="0">
                <a:solidFill>
                  <a:schemeClr val="accent2">
                    <a:lumMod val="50000"/>
                  </a:schemeClr>
                </a:solidFill>
                <a:effectLst/>
                <a:latin typeface="Asap"/>
              </a:rPr>
              <a:t>D.Lgs.</a:t>
            </a:r>
            <a:r>
              <a:rPr lang="it-IT" sz="3600" b="0" i="0" dirty="0" smtClean="0">
                <a:solidFill>
                  <a:schemeClr val="accent2">
                    <a:lumMod val="50000"/>
                  </a:schemeClr>
                </a:solidFill>
                <a:effectLst/>
                <a:latin typeface="Asap"/>
              </a:rPr>
              <a:t> n. 62 hanno decorrenze di applicazione distribuite su due anni scolastici: il 2017/18 e il 2018/19 </a:t>
            </a:r>
          </a:p>
          <a:p>
            <a:pPr algn="just"/>
            <a:r>
              <a:rPr lang="it-IT" sz="2800" b="0" i="0" dirty="0" smtClean="0">
                <a:solidFill>
                  <a:schemeClr val="accent2">
                    <a:lumMod val="50000"/>
                  </a:schemeClr>
                </a:solidFill>
                <a:effectLst/>
                <a:latin typeface="Asap"/>
              </a:rPr>
              <a:t>(v. l’art. 26 </a:t>
            </a:r>
            <a:r>
              <a:rPr lang="it-IT" sz="2800" b="0" i="1" dirty="0" smtClean="0">
                <a:solidFill>
                  <a:schemeClr val="accent2">
                    <a:lumMod val="50000"/>
                  </a:schemeClr>
                </a:solidFill>
                <a:effectLst/>
                <a:latin typeface="Asap"/>
              </a:rPr>
              <a:t>Decorrenze, disposizioni transitorie, di coordinamento e abrogazioni</a:t>
            </a:r>
            <a:r>
              <a:rPr lang="it-IT" sz="2800" b="0" i="0" dirty="0" smtClean="0">
                <a:solidFill>
                  <a:schemeClr val="accent2">
                    <a:lumMod val="50000"/>
                  </a:schemeClr>
                </a:solidFill>
                <a:effectLst/>
                <a:latin typeface="Asap"/>
              </a:rPr>
              <a:t>).</a:t>
            </a:r>
            <a:endParaRPr lang="it-IT" sz="2800" dirty="0">
              <a:solidFill>
                <a:schemeClr val="accent2">
                  <a:lumMod val="50000"/>
                </a:schemeClr>
              </a:solidFill>
            </a:endParaRPr>
          </a:p>
        </p:txBody>
      </p:sp>
      <p:sp>
        <p:nvSpPr>
          <p:cNvPr id="3" name="Segnaposto piè di pagina 2"/>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1924137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9245" y="2756079"/>
            <a:ext cx="11681138" cy="34515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115910" y="185499"/>
            <a:ext cx="10251583"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34851" y="185499"/>
            <a:ext cx="11857150" cy="6401753"/>
          </a:xfrm>
          <a:prstGeom prst="rect">
            <a:avLst/>
          </a:prstGeom>
        </p:spPr>
        <p:txBody>
          <a:bodyPr wrap="square">
            <a:spAutoFit/>
          </a:bodyPr>
          <a:lstStyle/>
          <a:p>
            <a:r>
              <a:rPr lang="it-IT" sz="2800" b="1" i="0" dirty="0" smtClean="0">
                <a:solidFill>
                  <a:srgbClr val="282828"/>
                </a:solidFill>
                <a:effectLst/>
                <a:latin typeface="Asap"/>
              </a:rPr>
              <a:t>Entrano in vigore dal 1° settembre 2017:</a:t>
            </a:r>
            <a:endParaRPr lang="it-IT" sz="2800" b="0" i="0" dirty="0" smtClean="0">
              <a:solidFill>
                <a:srgbClr val="282828"/>
              </a:solidFill>
              <a:effectLst/>
              <a:latin typeface="Asap"/>
            </a:endParaRPr>
          </a:p>
          <a:p>
            <a:pPr>
              <a:buFont typeface="Arial" panose="020B0604020202020204" pitchFamily="34" charset="0"/>
              <a:buChar char="•"/>
            </a:pPr>
            <a:r>
              <a:rPr lang="it-IT" sz="2800" b="0" i="0" dirty="0" smtClean="0">
                <a:solidFill>
                  <a:srgbClr val="282828"/>
                </a:solidFill>
                <a:effectLst/>
                <a:latin typeface="Asap"/>
              </a:rPr>
              <a:t>le norme inerenti i principi generali (art. 1);</a:t>
            </a:r>
          </a:p>
          <a:p>
            <a:pPr>
              <a:buFont typeface="Arial" panose="020B0604020202020204" pitchFamily="34" charset="0"/>
              <a:buChar char="•"/>
            </a:pPr>
            <a:r>
              <a:rPr lang="it-IT" sz="2800" b="0" i="0" dirty="0" smtClean="0">
                <a:solidFill>
                  <a:srgbClr val="282828"/>
                </a:solidFill>
                <a:effectLst/>
                <a:latin typeface="Asap"/>
              </a:rPr>
              <a:t>le norme riferite al primo ciclo di istruzione (art. 2-11)</a:t>
            </a:r>
          </a:p>
          <a:p>
            <a:pPr>
              <a:buFont typeface="Arial" panose="020B0604020202020204" pitchFamily="34" charset="0"/>
              <a:buChar char="•"/>
            </a:pPr>
            <a:endParaRPr lang="it-IT" sz="2800" dirty="0">
              <a:solidFill>
                <a:srgbClr val="282828"/>
              </a:solidFill>
              <a:latin typeface="Asap"/>
            </a:endParaRPr>
          </a:p>
          <a:p>
            <a:pPr>
              <a:buFont typeface="Arial" panose="020B0604020202020204" pitchFamily="34" charset="0"/>
              <a:buChar char="•"/>
            </a:pPr>
            <a:endParaRPr lang="it-IT" sz="2800" b="0" i="0" dirty="0" smtClean="0">
              <a:solidFill>
                <a:srgbClr val="282828"/>
              </a:solidFill>
              <a:effectLst/>
              <a:latin typeface="Asap"/>
            </a:endParaRPr>
          </a:p>
          <a:p>
            <a:pPr>
              <a:buFont typeface="Arial" panose="020B0604020202020204" pitchFamily="34" charset="0"/>
              <a:buChar char="•"/>
            </a:pPr>
            <a:endParaRPr lang="it-IT" sz="2800" dirty="0">
              <a:solidFill>
                <a:srgbClr val="282828"/>
              </a:solidFill>
              <a:latin typeface="Asap"/>
            </a:endParaRPr>
          </a:p>
          <a:p>
            <a:r>
              <a:rPr lang="it-IT" sz="2800" b="1" dirty="0" smtClean="0"/>
              <a:t> </a:t>
            </a:r>
            <a:r>
              <a:rPr lang="it-IT" sz="2800" b="1" dirty="0">
                <a:latin typeface="Asap"/>
              </a:rPr>
              <a:t>Entrano in vigore dal 1° settembre 2018:</a:t>
            </a:r>
          </a:p>
          <a:p>
            <a:pPr marL="457200" indent="-457200">
              <a:buFont typeface="Wingdings" panose="05000000000000000000" pitchFamily="2" charset="2"/>
              <a:buChar char="q"/>
            </a:pPr>
            <a:r>
              <a:rPr lang="it-IT" sz="2800" b="1" dirty="0">
                <a:latin typeface="Asap"/>
              </a:rPr>
              <a:t>le norme riferite al secondo ciclo di istruzione (artt. 12-21).</a:t>
            </a:r>
          </a:p>
          <a:p>
            <a:pPr marL="457200" indent="-457200">
              <a:buFont typeface="Wingdings" panose="05000000000000000000" pitchFamily="2" charset="2"/>
              <a:buChar char="q"/>
            </a:pPr>
            <a:r>
              <a:rPr lang="it-IT" sz="2800" b="1" dirty="0">
                <a:latin typeface="Asap"/>
              </a:rPr>
              <a:t>le norme inerenti l’effettuazione delle prove Invalsi (artt. 4, 7 e 19);</a:t>
            </a:r>
          </a:p>
          <a:p>
            <a:pPr marL="457200" indent="-457200">
              <a:buFont typeface="Wingdings" panose="05000000000000000000" pitchFamily="2" charset="2"/>
              <a:buChar char="q"/>
            </a:pPr>
            <a:r>
              <a:rPr lang="it-IT" sz="2800" b="1" dirty="0">
                <a:latin typeface="Asap"/>
              </a:rPr>
              <a:t>l’art. 22 (Valutazione relativa alla scuola in ospedale);</a:t>
            </a:r>
          </a:p>
          <a:p>
            <a:pPr marL="457200" indent="-457200">
              <a:buFont typeface="Wingdings" panose="05000000000000000000" pitchFamily="2" charset="2"/>
              <a:buChar char="q"/>
            </a:pPr>
            <a:r>
              <a:rPr lang="it-IT" sz="2800" b="1" dirty="0">
                <a:latin typeface="Asap"/>
              </a:rPr>
              <a:t>l’art. 24 (Regioni e Province a Statuto speciale) per la parte relativa al secondo ciclo;</a:t>
            </a:r>
          </a:p>
          <a:p>
            <a:pPr marL="457200" indent="-457200">
              <a:buFont typeface="Wingdings" panose="05000000000000000000" pitchFamily="2" charset="2"/>
              <a:buChar char="q"/>
            </a:pPr>
            <a:r>
              <a:rPr lang="it-IT" sz="2800" b="1" dirty="0">
                <a:latin typeface="Asap"/>
              </a:rPr>
              <a:t>l’art. 25 (Scuole italiane all’estero) per la parte relativa al secondo ciclo.</a:t>
            </a:r>
          </a:p>
          <a:p>
            <a:pPr>
              <a:buFont typeface="Arial" panose="020B0604020202020204" pitchFamily="34" charset="0"/>
              <a:buChar char="•"/>
            </a:pPr>
            <a:endParaRPr lang="it-IT" b="1" i="0" dirty="0">
              <a:solidFill>
                <a:srgbClr val="282828"/>
              </a:solidFill>
              <a:effectLst/>
              <a:latin typeface="Asap"/>
            </a:endParaRPr>
          </a:p>
        </p:txBody>
      </p:sp>
      <p:sp>
        <p:nvSpPr>
          <p:cNvPr id="5" name="Segnaposto piè di pagina 4"/>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3379024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duotone>
              <a:prstClr val="black"/>
              <a:schemeClr val="accent6">
                <a:tint val="45000"/>
                <a:satMod val="400000"/>
              </a:schemeClr>
            </a:duotone>
            <a:lum bright="-40000" contrast="-40000"/>
          </a:blip>
          <a:stretch>
            <a:fillRect/>
          </a:stretch>
        </p:blipFill>
        <p:spPr>
          <a:xfrm>
            <a:off x="425002" y="218940"/>
            <a:ext cx="11895787" cy="6400799"/>
          </a:xfrm>
          <a:prstGeom prst="rect">
            <a:avLst/>
          </a:prstGeom>
        </p:spPr>
      </p:pic>
      <p:sp>
        <p:nvSpPr>
          <p:cNvPr id="2" name="Segnaposto piè di pagina 1"/>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3444185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60710" y="882810"/>
            <a:ext cx="5913029" cy="1015663"/>
          </a:xfrm>
          <a:prstGeom prst="rect">
            <a:avLst/>
          </a:prstGeom>
        </p:spPr>
        <p:txBody>
          <a:bodyPr wrap="square">
            <a:spAutoFit/>
          </a:bodyPr>
          <a:lstStyle/>
          <a:p>
            <a:pPr lvl="0"/>
            <a:r>
              <a:rPr lang="it-IT" sz="6000" dirty="0" smtClean="0">
                <a:solidFill>
                  <a:schemeClr val="accent2">
                    <a:lumMod val="50000"/>
                  </a:schemeClr>
                </a:solidFill>
                <a:latin typeface="Dosis"/>
              </a:rPr>
              <a:t>COSA CAMBIA?</a:t>
            </a:r>
            <a:endParaRPr lang="it-IT" sz="6000" dirty="0">
              <a:solidFill>
                <a:schemeClr val="accent2">
                  <a:lumMod val="50000"/>
                </a:schemeClr>
              </a:solidFill>
              <a:latin typeface="Dosis"/>
            </a:endParaRPr>
          </a:p>
        </p:txBody>
      </p:sp>
      <p:pic>
        <p:nvPicPr>
          <p:cNvPr id="3" name="Immagine 2"/>
          <p:cNvPicPr>
            <a:picLocks noChangeAspect="1"/>
          </p:cNvPicPr>
          <p:nvPr/>
        </p:nvPicPr>
        <p:blipFill>
          <a:blip r:embed="rId2">
            <a:clrChange>
              <a:clrFrom>
                <a:srgbClr val="FFFEE8"/>
              </a:clrFrom>
              <a:clrTo>
                <a:srgbClr val="FFFEE8">
                  <a:alpha val="0"/>
                </a:srgbClr>
              </a:clrTo>
            </a:clrChang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4018209" y="1898473"/>
            <a:ext cx="7477172" cy="4205909"/>
          </a:xfrm>
          <a:prstGeom prst="rect">
            <a:avLst/>
          </a:prstGeom>
        </p:spPr>
      </p:pic>
      <p:sp>
        <p:nvSpPr>
          <p:cNvPr id="4" name="Segnaposto piè di pagina 3"/>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2403176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clrChange>
              <a:clrFrom>
                <a:srgbClr val="FFFFFF"/>
              </a:clrFrom>
              <a:clrTo>
                <a:srgbClr val="FFFFFF">
                  <a:alpha val="0"/>
                </a:srgbClr>
              </a:clrTo>
            </a:clrChange>
          </a:blip>
          <a:stretch>
            <a:fillRect/>
          </a:stretch>
        </p:blipFill>
        <p:spPr>
          <a:xfrm rot="1208902">
            <a:off x="8693575" y="547284"/>
            <a:ext cx="2867025" cy="1590675"/>
          </a:xfrm>
          <a:prstGeom prst="rect">
            <a:avLst/>
          </a:prstGeom>
        </p:spPr>
      </p:pic>
      <p:sp>
        <p:nvSpPr>
          <p:cNvPr id="2" name="Rettangolo 1"/>
          <p:cNvSpPr/>
          <p:nvPr/>
        </p:nvSpPr>
        <p:spPr>
          <a:xfrm>
            <a:off x="128788" y="300583"/>
            <a:ext cx="11912958" cy="5632311"/>
          </a:xfrm>
          <a:prstGeom prst="rect">
            <a:avLst/>
          </a:prstGeom>
        </p:spPr>
        <p:txBody>
          <a:bodyPr wrap="square">
            <a:spAutoFit/>
          </a:bodyPr>
          <a:lstStyle/>
          <a:p>
            <a:r>
              <a:rPr lang="it-IT" sz="3200" b="0" i="0" dirty="0" smtClean="0">
                <a:solidFill>
                  <a:srgbClr val="00B050"/>
                </a:solidFill>
                <a:effectLst/>
                <a:latin typeface="Dosis"/>
              </a:rPr>
              <a:t>                              </a:t>
            </a:r>
            <a:r>
              <a:rPr lang="it-IT" sz="4800" b="0" i="0" dirty="0" smtClean="0">
                <a:solidFill>
                  <a:schemeClr val="accent2">
                    <a:lumMod val="50000"/>
                  </a:schemeClr>
                </a:solidFill>
                <a:effectLst/>
                <a:latin typeface="Dosis"/>
              </a:rPr>
              <a:t>Scuola primaria</a:t>
            </a:r>
          </a:p>
          <a:p>
            <a:pPr>
              <a:buFont typeface="+mj-lt"/>
              <a:buAutoNum type="arabicPeriod"/>
            </a:pPr>
            <a:r>
              <a:rPr lang="it-IT" sz="2000" b="0" i="0" dirty="0" smtClean="0">
                <a:solidFill>
                  <a:schemeClr val="accent2">
                    <a:lumMod val="50000"/>
                  </a:schemeClr>
                </a:solidFill>
                <a:effectLst/>
                <a:latin typeface="Asap"/>
              </a:rPr>
              <a:t>È finalmente chiarito che i team dei docenti sono presieduti dal </a:t>
            </a:r>
            <a:r>
              <a:rPr lang="it-IT" sz="2000" b="1" i="0" dirty="0" smtClean="0">
                <a:solidFill>
                  <a:schemeClr val="accent2">
                    <a:lumMod val="50000"/>
                  </a:schemeClr>
                </a:solidFill>
                <a:effectLst/>
                <a:latin typeface="Asap"/>
              </a:rPr>
              <a:t>dirigente scolastico</a:t>
            </a:r>
          </a:p>
          <a:p>
            <a:r>
              <a:rPr lang="it-IT" sz="2000" b="0" i="0" dirty="0" smtClean="0">
                <a:solidFill>
                  <a:schemeClr val="accent2">
                    <a:lumMod val="50000"/>
                  </a:schemeClr>
                </a:solidFill>
                <a:effectLst/>
                <a:latin typeface="Asap"/>
              </a:rPr>
              <a:t>(art. 2, c. 3, ultimo periodo).</a:t>
            </a:r>
          </a:p>
          <a:p>
            <a:pPr>
              <a:buFont typeface="+mj-lt"/>
              <a:buAutoNum type="arabicPeriod"/>
            </a:pPr>
            <a:endParaRPr lang="it-IT" sz="2000" b="0" i="0" dirty="0" smtClean="0">
              <a:solidFill>
                <a:schemeClr val="accent2">
                  <a:lumMod val="50000"/>
                </a:schemeClr>
              </a:solidFill>
              <a:effectLst/>
              <a:latin typeface="Asap"/>
            </a:endParaRPr>
          </a:p>
          <a:p>
            <a:endParaRPr lang="it-IT" sz="2000" b="0" i="0" dirty="0" smtClean="0">
              <a:solidFill>
                <a:srgbClr val="282828"/>
              </a:solidFill>
              <a:effectLst/>
              <a:latin typeface="Asap"/>
            </a:endParaRPr>
          </a:p>
          <a:p>
            <a:pPr algn="just"/>
            <a:r>
              <a:rPr lang="it-IT" sz="2400" b="0" i="0" dirty="0" smtClean="0">
                <a:solidFill>
                  <a:schemeClr val="accent2">
                    <a:lumMod val="50000"/>
                  </a:schemeClr>
                </a:solidFill>
                <a:effectLst/>
                <a:latin typeface="Asap"/>
              </a:rPr>
              <a:t>Viene sostanzialmente impedita la </a:t>
            </a:r>
            <a:r>
              <a:rPr lang="it-IT" sz="2400" b="1" i="0" dirty="0" smtClean="0">
                <a:solidFill>
                  <a:schemeClr val="accent2">
                    <a:lumMod val="50000"/>
                  </a:schemeClr>
                </a:solidFill>
                <a:effectLst/>
                <a:latin typeface="Asap"/>
              </a:rPr>
              <a:t>non ammissione alla classe successiva</a:t>
            </a:r>
            <a:r>
              <a:rPr lang="it-IT" sz="2400" b="0" i="0" dirty="0" smtClean="0">
                <a:solidFill>
                  <a:schemeClr val="accent2">
                    <a:lumMod val="50000"/>
                  </a:schemeClr>
                </a:solidFill>
                <a:effectLst/>
                <a:latin typeface="Asap"/>
              </a:rPr>
              <a:t>. Pur riprendendo dal </a:t>
            </a:r>
            <a:r>
              <a:rPr lang="it-IT" sz="2400" b="0" i="0" dirty="0" err="1" smtClean="0">
                <a:solidFill>
                  <a:schemeClr val="accent2">
                    <a:lumMod val="50000"/>
                  </a:schemeClr>
                </a:solidFill>
                <a:effectLst/>
                <a:latin typeface="Asap"/>
              </a:rPr>
              <a:t>D.Lgs.</a:t>
            </a:r>
            <a:r>
              <a:rPr lang="it-IT" sz="2400" b="0" i="0" dirty="0" smtClean="0">
                <a:solidFill>
                  <a:schemeClr val="accent2">
                    <a:lumMod val="50000"/>
                  </a:schemeClr>
                </a:solidFill>
                <a:effectLst/>
                <a:latin typeface="Asap"/>
              </a:rPr>
              <a:t> n. 59/2003 il criterio che essa può essere deliberata solo in casi eccezionali e purché il voto sia unanime, l’art. 3 (c. 1) afferma che la promozione è obbligatoria </a:t>
            </a:r>
            <a:r>
              <a:rPr lang="it-IT" sz="2400" b="1" i="0" dirty="0" smtClean="0">
                <a:solidFill>
                  <a:schemeClr val="accent2">
                    <a:lumMod val="50000"/>
                  </a:schemeClr>
                </a:solidFill>
                <a:effectLst/>
                <a:latin typeface="Asap"/>
              </a:rPr>
              <a:t>“</a:t>
            </a:r>
            <a:r>
              <a:rPr lang="it-IT" sz="2400" b="1" i="1" dirty="0" smtClean="0">
                <a:solidFill>
                  <a:schemeClr val="accent2">
                    <a:lumMod val="50000"/>
                  </a:schemeClr>
                </a:solidFill>
                <a:effectLst/>
                <a:latin typeface="Asap"/>
              </a:rPr>
              <a:t>anche</a:t>
            </a:r>
            <a:r>
              <a:rPr lang="it-IT" sz="2400" b="1" i="0" dirty="0" smtClean="0">
                <a:solidFill>
                  <a:schemeClr val="accent2">
                    <a:lumMod val="50000"/>
                  </a:schemeClr>
                </a:solidFill>
                <a:effectLst/>
                <a:latin typeface="Asap"/>
              </a:rPr>
              <a:t> </a:t>
            </a:r>
            <a:r>
              <a:rPr lang="it-IT" sz="2400" b="1" i="1" dirty="0" smtClean="0">
                <a:solidFill>
                  <a:schemeClr val="accent2">
                    <a:lumMod val="50000"/>
                  </a:schemeClr>
                </a:solidFill>
                <a:effectLst/>
                <a:latin typeface="Asap"/>
              </a:rPr>
              <a:t>in presenza di livelli di apprendimento parzialmente raggiunti o in via di prima acquisizione</a:t>
            </a:r>
            <a:r>
              <a:rPr lang="it-IT" sz="2400" b="1" i="0" dirty="0" smtClean="0">
                <a:solidFill>
                  <a:schemeClr val="accent2">
                    <a:lumMod val="50000"/>
                  </a:schemeClr>
                </a:solidFill>
                <a:effectLst/>
                <a:latin typeface="Asap"/>
              </a:rPr>
              <a:t>“</a:t>
            </a:r>
            <a:r>
              <a:rPr lang="it-IT" sz="2400" b="0" i="0" dirty="0" smtClean="0">
                <a:solidFill>
                  <a:schemeClr val="accent2">
                    <a:lumMod val="50000"/>
                  </a:schemeClr>
                </a:solidFill>
                <a:effectLst/>
                <a:latin typeface="Asap"/>
              </a:rPr>
              <a:t>. Il che significa che, tranne il caso di mancata frequenza, non sarà più possibile far ripetere l’anno a quei bambini che, non avendo raggiunto le competenze minime per la classe successiva, potrebbero trarre beneficio dal ripercorrere i passaggi saltati.</a:t>
            </a:r>
          </a:p>
          <a:p>
            <a:pPr algn="just"/>
            <a:r>
              <a:rPr lang="it-IT" sz="2000" b="0" i="0" dirty="0" smtClean="0">
                <a:solidFill>
                  <a:schemeClr val="accent2">
                    <a:lumMod val="50000"/>
                  </a:schemeClr>
                </a:solidFill>
                <a:effectLst/>
                <a:latin typeface="Asap"/>
              </a:rPr>
              <a:t>Nelle classi quinte si aggiunge la </a:t>
            </a:r>
            <a:r>
              <a:rPr lang="it-IT" sz="2000" b="1" i="0" dirty="0" smtClean="0">
                <a:solidFill>
                  <a:schemeClr val="accent2">
                    <a:lumMod val="50000"/>
                  </a:schemeClr>
                </a:solidFill>
                <a:effectLst/>
                <a:latin typeface="Asap"/>
              </a:rPr>
              <a:t>prova Invalsi di inglese</a:t>
            </a:r>
            <a:r>
              <a:rPr lang="it-IT" sz="2000" b="0" i="0" dirty="0" smtClean="0">
                <a:solidFill>
                  <a:schemeClr val="accent2">
                    <a:lumMod val="50000"/>
                  </a:schemeClr>
                </a:solidFill>
                <a:effectLst/>
                <a:latin typeface="Asap"/>
              </a:rPr>
              <a:t> a quelle di italiano e matematica </a:t>
            </a:r>
          </a:p>
          <a:p>
            <a:pPr algn="just"/>
            <a:r>
              <a:rPr lang="it-IT" sz="2000" b="0" i="0" dirty="0" smtClean="0">
                <a:solidFill>
                  <a:schemeClr val="accent2">
                    <a:lumMod val="50000"/>
                  </a:schemeClr>
                </a:solidFill>
                <a:effectLst/>
                <a:latin typeface="Asap"/>
              </a:rPr>
              <a:t>(</a:t>
            </a:r>
            <a:r>
              <a:rPr lang="it-IT" sz="2000" b="0" i="0" dirty="0" err="1" smtClean="0">
                <a:solidFill>
                  <a:schemeClr val="accent2">
                    <a:lumMod val="50000"/>
                  </a:schemeClr>
                </a:solidFill>
                <a:effectLst/>
                <a:latin typeface="Asap"/>
              </a:rPr>
              <a:t>dall’a.s.</a:t>
            </a:r>
            <a:r>
              <a:rPr lang="it-IT" sz="2000" b="0" i="0" dirty="0" smtClean="0">
                <a:solidFill>
                  <a:schemeClr val="accent2">
                    <a:lumMod val="50000"/>
                  </a:schemeClr>
                </a:solidFill>
                <a:effectLst/>
                <a:latin typeface="Asap"/>
              </a:rPr>
              <a:t> 2018/19)</a:t>
            </a:r>
            <a:endParaRPr lang="it-IT" sz="2000" b="0" i="0" dirty="0">
              <a:solidFill>
                <a:schemeClr val="accent2">
                  <a:lumMod val="50000"/>
                </a:schemeClr>
              </a:solidFill>
              <a:effectLst/>
              <a:latin typeface="Asap"/>
            </a:endParaRPr>
          </a:p>
        </p:txBody>
      </p:sp>
      <p:sp>
        <p:nvSpPr>
          <p:cNvPr id="4" name="Segnaposto piè di pagina 3"/>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597033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07324" y="4610637"/>
            <a:ext cx="11977352" cy="16098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07324" y="2601532"/>
            <a:ext cx="11977352" cy="167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0"/>
            <a:ext cx="12192000" cy="6340197"/>
          </a:xfrm>
          <a:prstGeom prst="rect">
            <a:avLst/>
          </a:prstGeom>
        </p:spPr>
        <p:txBody>
          <a:bodyPr wrap="square">
            <a:spAutoFit/>
          </a:bodyPr>
          <a:lstStyle/>
          <a:p>
            <a:r>
              <a:rPr lang="it-IT" sz="2800" b="1" i="0" dirty="0" smtClean="0">
                <a:solidFill>
                  <a:schemeClr val="accent2">
                    <a:lumMod val="50000"/>
                  </a:schemeClr>
                </a:solidFill>
                <a:effectLst/>
                <a:latin typeface="Dosis"/>
              </a:rPr>
              <a:t>Scuola secondaria di primo grado</a:t>
            </a:r>
          </a:p>
          <a:p>
            <a:endParaRPr lang="it-IT" b="0" i="0" dirty="0" smtClean="0">
              <a:solidFill>
                <a:srgbClr val="282828"/>
              </a:solidFill>
              <a:effectLst/>
              <a:latin typeface="Asap"/>
            </a:endParaRPr>
          </a:p>
          <a:p>
            <a:pPr algn="just"/>
            <a:r>
              <a:rPr lang="it-IT" sz="2000" b="0" i="0" dirty="0" smtClean="0">
                <a:solidFill>
                  <a:schemeClr val="accent2">
                    <a:lumMod val="50000"/>
                  </a:schemeClr>
                </a:solidFill>
                <a:effectLst/>
                <a:latin typeface="Asap"/>
              </a:rPr>
              <a:t>Per la </a:t>
            </a:r>
            <a:r>
              <a:rPr lang="it-IT" sz="2000" b="1" i="0" dirty="0" smtClean="0">
                <a:solidFill>
                  <a:schemeClr val="accent2">
                    <a:lumMod val="50000"/>
                  </a:schemeClr>
                </a:solidFill>
                <a:effectLst/>
                <a:latin typeface="Asap"/>
              </a:rPr>
              <a:t>valutazione del comportamento</a:t>
            </a:r>
            <a:r>
              <a:rPr lang="it-IT" sz="2000" b="0" i="0" dirty="0" smtClean="0">
                <a:solidFill>
                  <a:schemeClr val="accent2">
                    <a:lumMod val="50000"/>
                  </a:schemeClr>
                </a:solidFill>
                <a:effectLst/>
                <a:latin typeface="Asap"/>
              </a:rPr>
              <a:t> sono introdotte tre innovazioni: la prima riguarda il criterio di valutazione, che viene riferito </a:t>
            </a:r>
            <a:r>
              <a:rPr lang="it-IT" sz="2000" b="1" i="0" dirty="0" smtClean="0">
                <a:solidFill>
                  <a:schemeClr val="accent2">
                    <a:lumMod val="50000"/>
                  </a:schemeClr>
                </a:solidFill>
                <a:effectLst/>
                <a:latin typeface="Asap"/>
              </a:rPr>
              <a:t>“</a:t>
            </a:r>
            <a:r>
              <a:rPr lang="it-IT" sz="2000" b="1" i="1" dirty="0" smtClean="0">
                <a:solidFill>
                  <a:schemeClr val="accent2">
                    <a:lumMod val="50000"/>
                  </a:schemeClr>
                </a:solidFill>
                <a:effectLst/>
                <a:latin typeface="Asap"/>
              </a:rPr>
              <a:t>allo sviluppo delle competenze di cittadinanza</a:t>
            </a:r>
            <a:r>
              <a:rPr lang="it-IT" sz="2000" b="1" i="0" dirty="0" smtClean="0">
                <a:solidFill>
                  <a:schemeClr val="accent2">
                    <a:lumMod val="50000"/>
                  </a:schemeClr>
                </a:solidFill>
                <a:effectLst/>
                <a:latin typeface="Asap"/>
              </a:rPr>
              <a:t>“</a:t>
            </a:r>
            <a:r>
              <a:rPr lang="it-IT" sz="2000" b="0" i="0" dirty="0" smtClean="0">
                <a:solidFill>
                  <a:schemeClr val="accent2">
                    <a:lumMod val="50000"/>
                  </a:schemeClr>
                </a:solidFill>
                <a:effectLst/>
                <a:latin typeface="Asap"/>
              </a:rPr>
              <a:t>; la seconda riguarda il ritorno al giudizio (come nella scuola primaria: sparisce quindi il voto in decimi); la terza riguarda la sterilizzazione delle conseguenze del giudizio negativo di comportamento rispetto all’ammissione alla classe successiva (art. 2, c. 5).</a:t>
            </a:r>
          </a:p>
          <a:p>
            <a:endParaRPr lang="it-IT" sz="2000" b="0" i="0" dirty="0" smtClean="0">
              <a:solidFill>
                <a:srgbClr val="282828"/>
              </a:solidFill>
              <a:effectLst/>
              <a:latin typeface="Asap"/>
            </a:endParaRPr>
          </a:p>
          <a:p>
            <a:pPr algn="just">
              <a:buFont typeface="+mj-lt"/>
              <a:buAutoNum type="arabicPeriod"/>
            </a:pPr>
            <a:r>
              <a:rPr lang="it-IT" sz="2000" b="0" i="0" dirty="0" smtClean="0">
                <a:solidFill>
                  <a:srgbClr val="282828"/>
                </a:solidFill>
                <a:effectLst/>
                <a:latin typeface="Asap"/>
              </a:rPr>
              <a:t>La </a:t>
            </a:r>
            <a:r>
              <a:rPr lang="it-IT" sz="2000" b="1" i="0" dirty="0" smtClean="0">
                <a:solidFill>
                  <a:srgbClr val="282828"/>
                </a:solidFill>
                <a:effectLst/>
                <a:latin typeface="Asap"/>
              </a:rPr>
              <a:t>non ammissione alla classe successiva o all’esame conclusivo</a:t>
            </a:r>
            <a:r>
              <a:rPr lang="it-IT" sz="2000" b="0" i="0" dirty="0" smtClean="0">
                <a:solidFill>
                  <a:srgbClr val="282828"/>
                </a:solidFill>
                <a:effectLst/>
                <a:latin typeface="Asap"/>
              </a:rPr>
              <a:t> del primo ciclo rimane possibile, su voto a maggioranza del consiglio di classe, nei casi “</a:t>
            </a:r>
            <a:r>
              <a:rPr lang="it-IT" sz="2000" b="0" i="1" dirty="0" smtClean="0">
                <a:solidFill>
                  <a:srgbClr val="282828"/>
                </a:solidFill>
                <a:effectLst/>
                <a:latin typeface="Asap"/>
              </a:rPr>
              <a:t>di parziale o mancata acquisizione dei livelli di apprendimento in una o più discipline”</a:t>
            </a:r>
            <a:r>
              <a:rPr lang="it-IT" sz="2000" b="0" i="0" dirty="0" smtClean="0">
                <a:solidFill>
                  <a:srgbClr val="282828"/>
                </a:solidFill>
                <a:effectLst/>
                <a:latin typeface="Asap"/>
              </a:rPr>
              <a:t>. Viene formalizzato l’obbligo di attuare, a favore degli alunni con carenze in una o più discipline, specifiche strategie per il miglioramento dei livelli di apprendimento (art. 6, c. 2 e 3).</a:t>
            </a:r>
          </a:p>
          <a:p>
            <a:pPr>
              <a:buFont typeface="+mj-lt"/>
              <a:buAutoNum type="arabicPeriod"/>
            </a:pPr>
            <a:endParaRPr lang="it-IT" sz="2000" dirty="0">
              <a:solidFill>
                <a:srgbClr val="282828"/>
              </a:solidFill>
              <a:latin typeface="Asap"/>
            </a:endParaRPr>
          </a:p>
          <a:p>
            <a:pPr>
              <a:buFont typeface="+mj-lt"/>
              <a:buAutoNum type="arabicPeriod"/>
            </a:pPr>
            <a:endParaRPr lang="it-IT" sz="2000" b="0" i="0" dirty="0" smtClean="0">
              <a:solidFill>
                <a:srgbClr val="282828"/>
              </a:solidFill>
              <a:effectLst/>
              <a:latin typeface="Asap"/>
            </a:endParaRPr>
          </a:p>
          <a:p>
            <a:pPr>
              <a:buFont typeface="+mj-lt"/>
              <a:buAutoNum type="arabicPeriod"/>
            </a:pPr>
            <a:r>
              <a:rPr lang="it-IT" sz="2000" b="0" i="0" dirty="0" smtClean="0">
                <a:solidFill>
                  <a:srgbClr val="282828"/>
                </a:solidFill>
                <a:effectLst/>
                <a:latin typeface="Asap"/>
              </a:rPr>
              <a:t>Le </a:t>
            </a:r>
            <a:r>
              <a:rPr lang="it-IT" sz="2000" b="1" i="0" dirty="0" smtClean="0">
                <a:solidFill>
                  <a:srgbClr val="282828"/>
                </a:solidFill>
                <a:effectLst/>
                <a:latin typeface="Asap"/>
              </a:rPr>
              <a:t>prove Invalsi</a:t>
            </a:r>
            <a:r>
              <a:rPr lang="it-IT" sz="2000" b="0" i="0" dirty="0" smtClean="0">
                <a:solidFill>
                  <a:srgbClr val="282828"/>
                </a:solidFill>
                <a:effectLst/>
                <a:latin typeface="Asap"/>
              </a:rPr>
              <a:t> si svolgono solo in terza (abolite le prove in prima) e non fanno più parte dell’esame di Stato: ne è previsto lo svolgimento entro il mese d</a:t>
            </a:r>
            <a:r>
              <a:rPr lang="it-IT" sz="2000" b="1" i="0" dirty="0" smtClean="0">
                <a:solidFill>
                  <a:srgbClr val="282828"/>
                </a:solidFill>
                <a:effectLst/>
                <a:latin typeface="Asap"/>
              </a:rPr>
              <a:t>i aprile</a:t>
            </a:r>
            <a:r>
              <a:rPr lang="it-IT" sz="2000" b="0" i="0" dirty="0" smtClean="0">
                <a:solidFill>
                  <a:srgbClr val="282828"/>
                </a:solidFill>
                <a:effectLst/>
                <a:latin typeface="Asap"/>
              </a:rPr>
              <a:t>. La partecipazione è obbligatoria, rappresentando requisito di ammissione all’esame di Stato: per gli alunni risultanti assenti per gravi motivi documentati, valutati dal consiglio di classe, è prevista una sessione suppletiva. </a:t>
            </a:r>
          </a:p>
          <a:p>
            <a:r>
              <a:rPr lang="it-IT" sz="2000" b="0" i="0" dirty="0" smtClean="0">
                <a:solidFill>
                  <a:srgbClr val="282828"/>
                </a:solidFill>
                <a:effectLst/>
                <a:latin typeface="Asap"/>
              </a:rPr>
              <a:t>Dal 2018/19 alle prove di italiano e matematica si aggiunge la prova di inglese (art. 7).</a:t>
            </a:r>
            <a:endParaRPr lang="it-IT" sz="2000" b="0" i="0" dirty="0">
              <a:solidFill>
                <a:srgbClr val="282828"/>
              </a:solidFill>
              <a:effectLst/>
              <a:latin typeface="Asap"/>
            </a:endParaRPr>
          </a:p>
        </p:txBody>
      </p:sp>
      <p:sp>
        <p:nvSpPr>
          <p:cNvPr id="6" name="Segnaposto piè di pagina 5"/>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63033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clrChange>
              <a:clrFrom>
                <a:srgbClr val="FFFFFF"/>
              </a:clrFrom>
              <a:clrTo>
                <a:srgbClr val="FFFFFF">
                  <a:alpha val="0"/>
                </a:srgbClr>
              </a:clrTo>
            </a:clrChange>
          </a:blip>
          <a:stretch>
            <a:fillRect/>
          </a:stretch>
        </p:blipFill>
        <p:spPr>
          <a:xfrm rot="21016417">
            <a:off x="937106" y="1021617"/>
            <a:ext cx="8894977" cy="4575371"/>
          </a:xfrm>
          <a:prstGeom prst="rect">
            <a:avLst/>
          </a:prstGeom>
        </p:spPr>
      </p:pic>
      <p:sp>
        <p:nvSpPr>
          <p:cNvPr id="2" name="Rettangolo 1"/>
          <p:cNvSpPr/>
          <p:nvPr/>
        </p:nvSpPr>
        <p:spPr>
          <a:xfrm>
            <a:off x="167425" y="343214"/>
            <a:ext cx="10496282" cy="1200329"/>
          </a:xfrm>
          <a:prstGeom prst="rect">
            <a:avLst/>
          </a:prstGeom>
        </p:spPr>
        <p:txBody>
          <a:bodyPr wrap="square">
            <a:spAutoFit/>
          </a:bodyPr>
          <a:lstStyle/>
          <a:p>
            <a:pPr algn="ctr"/>
            <a:r>
              <a:rPr lang="it-IT" sz="3600" b="1" i="0" dirty="0" smtClean="0">
                <a:solidFill>
                  <a:schemeClr val="accent2">
                    <a:lumMod val="50000"/>
                  </a:schemeClr>
                </a:solidFill>
                <a:effectLst/>
                <a:latin typeface="Dosis"/>
              </a:rPr>
              <a:t>Esame di stato conclusivo del primo ciclo</a:t>
            </a:r>
          </a:p>
          <a:p>
            <a:r>
              <a:rPr lang="it-IT" b="0" i="0" dirty="0" smtClean="0">
                <a:solidFill>
                  <a:srgbClr val="282828"/>
                </a:solidFill>
                <a:effectLst/>
                <a:latin typeface="Asap"/>
              </a:rPr>
              <a:t/>
            </a:r>
            <a:br>
              <a:rPr lang="it-IT" b="0" i="0" dirty="0" smtClean="0">
                <a:solidFill>
                  <a:srgbClr val="282828"/>
                </a:solidFill>
                <a:effectLst/>
                <a:latin typeface="Asap"/>
              </a:rPr>
            </a:br>
            <a:endParaRPr lang="it-IT" dirty="0"/>
          </a:p>
        </p:txBody>
      </p:sp>
      <p:sp>
        <p:nvSpPr>
          <p:cNvPr id="4" name="Segnaposto piè di pagina 3"/>
          <p:cNvSpPr>
            <a:spLocks noGrp="1"/>
          </p:cNvSpPr>
          <p:nvPr>
            <p:ph type="ftr" sz="quarter" idx="11"/>
          </p:nvPr>
        </p:nvSpPr>
        <p:spPr/>
        <p:txBody>
          <a:bodyPr/>
          <a:lstStyle/>
          <a:p>
            <a:r>
              <a:rPr lang="it-IT" smtClean="0"/>
              <a:t>prof.ssa MARIA PIROZZI </a:t>
            </a:r>
            <a:endParaRPr lang="it-IT"/>
          </a:p>
        </p:txBody>
      </p:sp>
    </p:spTree>
    <p:extLst>
      <p:ext uri="{BB962C8B-B14F-4D97-AF65-F5344CB8AC3E}">
        <p14:creationId xmlns:p14="http://schemas.microsoft.com/office/powerpoint/2010/main" val="3317980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191</TotalTime>
  <Words>271</Words>
  <Application>Microsoft Office PowerPoint</Application>
  <PresentationFormat>Personalizzato</PresentationFormat>
  <Paragraphs>80</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Retrospettivo</vt:lpstr>
      <vt:lpstr>Le nuove norme sulla valutazione nel I ciclo dell’istruzione e sull’esame di stato del II ciclo Analisi del Decreto Legislativo  n. 62/2017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nuove norme sulla valutazione nel I ciclo dell’istruzione e sull’esame di stato del II ciclo Analisi del Decreto Legislativo  n. 62/2017</dc:title>
  <dc:creator>Fabiola</dc:creator>
  <cp:lastModifiedBy>Utente</cp:lastModifiedBy>
  <cp:revision>16</cp:revision>
  <dcterms:created xsi:type="dcterms:W3CDTF">2017-09-03T17:17:59Z</dcterms:created>
  <dcterms:modified xsi:type="dcterms:W3CDTF">2018-05-30T12:33:41Z</dcterms:modified>
</cp:coreProperties>
</file>